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4" r:id="rId2"/>
  </p:sldMasterIdLst>
  <p:notesMasterIdLst>
    <p:notesMasterId r:id="rId31"/>
  </p:notesMasterIdLst>
  <p:sldIdLst>
    <p:sldId id="257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66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7"/>
    <p:restoredTop sz="96637" autoAdjust="0"/>
  </p:normalViewPr>
  <p:slideViewPr>
    <p:cSldViewPr snapToGrid="0">
      <p:cViewPr>
        <p:scale>
          <a:sx n="100" d="100"/>
          <a:sy n="100" d="100"/>
        </p:scale>
        <p:origin x="360" y="2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9B0F2-DC3A-4FC5-9045-5ABCB903D142}" type="slidenum">
              <a:rPr lang="en-US"/>
              <a:pPr/>
              <a:t>2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803400" y="685800"/>
            <a:ext cx="3251200" cy="1828800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algn="just"/>
            <a:endParaRPr lang="en-GB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A7C08A-F5C4-425A-8242-9C90CE254444}" type="slidenum">
              <a:rPr lang="en-US"/>
              <a:pPr/>
              <a:t>12</a:t>
            </a:fld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5ECEA9-322B-4846-A620-0B05BA6E6775}" type="slidenum">
              <a:rPr lang="en-US"/>
              <a:pPr/>
              <a:t>13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6D2B89-CA6A-4156-B085-170AA436068E}" type="slidenum">
              <a:rPr lang="en-US"/>
              <a:pPr/>
              <a:t>14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E58F84-1158-4E37-81EF-9238C899757C}" type="slidenum">
              <a:rPr lang="en-US"/>
              <a:pPr/>
              <a:t>15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9BD29C-94CC-4DC4-8392-440F653066DC}" type="slidenum">
              <a:rPr lang="en-US"/>
              <a:pPr/>
              <a:t>16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601444-1F6B-4E41-81A0-BD462B8A5B7C}" type="slidenum">
              <a:rPr lang="en-US"/>
              <a:pPr/>
              <a:t>17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5DB10-4C96-459E-8CFF-4810BECC3612}" type="slidenum">
              <a:rPr lang="en-US"/>
              <a:pPr/>
              <a:t>18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C58229-8D21-474B-A8D8-F469E5F80C8E}" type="slidenum">
              <a:rPr lang="en-US"/>
              <a:pPr/>
              <a:t>19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CB0469-331F-4D25-A9DF-BDC5021A8945}" type="slidenum">
              <a:rPr lang="en-US"/>
              <a:pPr/>
              <a:t>20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9DB062-A6BD-4842-933D-CA7D1F25386C}" type="slidenum">
              <a:rPr lang="en-US"/>
              <a:pPr/>
              <a:t>21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7DB44-8210-4FEC-A575-58BF856DDA10}" type="slidenum">
              <a:rPr lang="en-US"/>
              <a:pPr/>
              <a:t>3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803400" y="685800"/>
            <a:ext cx="3251200" cy="1828800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C8DC7-44AF-49EC-A10F-46CBECB5A96A}" type="slidenum">
              <a:rPr lang="en-US"/>
              <a:pPr/>
              <a:t>22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803400" y="685800"/>
            <a:ext cx="3251200" cy="1828800"/>
          </a:xfrm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marL="180194" indent="-180194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D6D3EF-579C-48C2-B0D9-DB83B46E9E8C}" type="slidenum">
              <a:rPr lang="en-US"/>
              <a:pPr/>
              <a:t>23</a:t>
            </a:fld>
            <a:endParaRPr 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803400" y="685800"/>
            <a:ext cx="3251200" cy="1828800"/>
          </a:xfrm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marL="180194" indent="-180194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BAC9B0-0439-4D13-ADCB-9CA98CE1DDD8}" type="slidenum">
              <a:rPr lang="en-US"/>
              <a:pPr/>
              <a:t>24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803400" y="685800"/>
            <a:ext cx="3251200" cy="1828800"/>
          </a:xfrm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marL="180194" indent="-180194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A5A3EB-39A6-48B8-80B5-3505B7072CF1}" type="slidenum">
              <a:rPr lang="en-US"/>
              <a:pPr/>
              <a:t>25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84A303-41D5-4FB6-BF81-68F9EC7BBFD1}" type="slidenum">
              <a:rPr lang="en-US"/>
              <a:pPr/>
              <a:t>26</a:t>
            </a:fld>
            <a:endParaRPr lang="en-U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0B4146-5487-4396-A26A-3C9A968D87BC}" type="slidenum">
              <a:rPr lang="en-US"/>
              <a:pPr/>
              <a:t>27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0F948B-00FF-4081-BE08-54BF8C4AFFE7}" type="slidenum">
              <a:rPr lang="en-US"/>
              <a:pPr/>
              <a:t>28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368DD8-158E-46CB-A7EB-C98DAE897983}" type="slidenum">
              <a:rPr lang="en-US"/>
              <a:pPr/>
              <a:t>4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C4C0AB-E584-4470-8DAE-0241CAE0CA03}" type="slidenum">
              <a:rPr lang="en-US"/>
              <a:pPr/>
              <a:t>5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803400" y="685800"/>
            <a:ext cx="3251200" cy="1828800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407CC3-58E2-4775-86EE-91519B194017}" type="slidenum">
              <a:rPr lang="en-US"/>
              <a:pPr/>
              <a:t>6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BEADBB-5F07-4F56-A434-4C7D721C3850}" type="slidenum">
              <a:rPr lang="en-US"/>
              <a:pPr/>
              <a:t>8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6428F5-26E9-41CF-B386-3D09421A809F}" type="slidenum">
              <a:rPr lang="en-US"/>
              <a:pPr/>
              <a:t>9</a:t>
            </a:fld>
            <a:endParaRPr lang="en-US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3BAD09-BA63-42BF-93D7-D4B53B83A89A}" type="slidenum">
              <a:rPr lang="en-US"/>
              <a:pPr/>
              <a:t>10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CA2336-50CD-40E8-9DC9-24394374E81D}" type="slidenum">
              <a:rPr lang="en-US"/>
              <a:pPr/>
              <a:t>11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3" y="2130426"/>
            <a:ext cx="9787467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46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234" y="274639"/>
            <a:ext cx="2307167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617" y="274639"/>
            <a:ext cx="6720416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351618" y="274639"/>
            <a:ext cx="9230783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274638"/>
            <a:ext cx="1027853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03868" y="1600200"/>
            <a:ext cx="10278533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868" y="3938589"/>
            <a:ext cx="10278533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067552" y="1600200"/>
            <a:ext cx="4514849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067552" y="3938589"/>
            <a:ext cx="4514849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04B7D3ED-6E6E-4862-BAD5-8D749440B9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133" y="4406901"/>
            <a:ext cx="98361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133" y="2906713"/>
            <a:ext cx="98361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883" y="1600201"/>
            <a:ext cx="4929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2535" y="1600201"/>
            <a:ext cx="485986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6133" y="1535113"/>
            <a:ext cx="47603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6133" y="2174875"/>
            <a:ext cx="476038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5467" y="1535113"/>
            <a:ext cx="5096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2174875"/>
            <a:ext cx="508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273051"/>
            <a:ext cx="6400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67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274638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0935" y="1600201"/>
            <a:ext cx="10041467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  <p:sldLayoutId id="2147483763" r:id="rId15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1140557D-618A-764C-9FA6-0C58AE0E777D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24259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8.wmf"/><Relationship Id="rId6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Exploratory Factor Analysis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735013" y="203200"/>
            <a:ext cx="7777162" cy="990600"/>
          </a:xfrm>
        </p:spPr>
        <p:txBody>
          <a:bodyPr/>
          <a:lstStyle/>
          <a:p>
            <a:r>
              <a:rPr lang="en-GB" sz="4800"/>
              <a:t>Initial Considerations</a:t>
            </a:r>
            <a:endParaRPr lang="en-GB"/>
          </a:p>
        </p:txBody>
      </p:sp>
      <p:sp>
        <p:nvSpPr>
          <p:cNvPr id="148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35012" y="1555750"/>
            <a:ext cx="10948988" cy="47069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The quality of analysis depends upon the quality of the data</a:t>
            </a:r>
            <a:r>
              <a:rPr lang="en-GB" sz="3600" dirty="0"/>
              <a:t> </a:t>
            </a:r>
            <a:r>
              <a:rPr lang="en-GB" sz="2800" dirty="0"/>
              <a:t>(GI</a:t>
            </a:r>
            <a:r>
              <a:rPr lang="en-GB" sz="2800" dirty="0">
                <a:sym typeface="Symbol" pitchFamily="18" charset="2"/>
              </a:rPr>
              <a:t>GO).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ym typeface="Symbol" pitchFamily="18" charset="2"/>
              </a:rPr>
              <a:t>Test variables should correlate quite well</a:t>
            </a:r>
          </a:p>
          <a:p>
            <a:pPr lvl="1">
              <a:lnSpc>
                <a:spcPct val="90000"/>
              </a:lnSpc>
            </a:pPr>
            <a:r>
              <a:rPr lang="en-GB" sz="2400" i="1" dirty="0">
                <a:sym typeface="Symbol" pitchFamily="18" charset="2"/>
              </a:rPr>
              <a:t>r</a:t>
            </a:r>
            <a:r>
              <a:rPr lang="en-GB" sz="2400" dirty="0">
                <a:sym typeface="Symbol" pitchFamily="18" charset="2"/>
              </a:rPr>
              <a:t> &gt; </a:t>
            </a:r>
            <a:r>
              <a:rPr lang="en-GB" sz="2400" dirty="0">
                <a:sym typeface="Symbol" pitchFamily="18" charset="2"/>
              </a:rPr>
              <a:t>.</a:t>
            </a:r>
            <a:r>
              <a:rPr lang="en-GB" sz="2400" dirty="0">
                <a:sym typeface="Symbol" pitchFamily="18" charset="2"/>
              </a:rPr>
              <a:t>3.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ym typeface="Symbol" pitchFamily="18" charset="2"/>
              </a:rPr>
              <a:t>Avoid </a:t>
            </a:r>
            <a:r>
              <a:rPr lang="en-GB" sz="2800" dirty="0" err="1">
                <a:sym typeface="Symbol" pitchFamily="18" charset="2"/>
              </a:rPr>
              <a:t>Multicollinearity</a:t>
            </a:r>
            <a:r>
              <a:rPr lang="en-GB" sz="2800" dirty="0">
                <a:sym typeface="Symbol" pitchFamily="18" charset="2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ym typeface="Symbol" pitchFamily="18" charset="2"/>
              </a:rPr>
              <a:t>several variables highly correlated, </a:t>
            </a:r>
            <a:r>
              <a:rPr lang="en-GB" sz="2400" i="1" dirty="0">
                <a:sym typeface="Symbol" pitchFamily="18" charset="2"/>
              </a:rPr>
              <a:t>r &gt;</a:t>
            </a:r>
            <a:r>
              <a:rPr lang="en-GB" sz="2400" dirty="0">
                <a:sym typeface="Symbol" pitchFamily="18" charset="2"/>
              </a:rPr>
              <a:t> </a:t>
            </a:r>
            <a:r>
              <a:rPr lang="en-GB" sz="2400" dirty="0">
                <a:sym typeface="Symbol" pitchFamily="18" charset="2"/>
              </a:rPr>
              <a:t>.</a:t>
            </a:r>
            <a:r>
              <a:rPr lang="en-GB" sz="2400" dirty="0">
                <a:sym typeface="Symbol" pitchFamily="18" charset="2"/>
              </a:rPr>
              <a:t>80.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sym typeface="Symbol" pitchFamily="18" charset="2"/>
              </a:rPr>
              <a:t>Avoid Singularity:</a:t>
            </a:r>
          </a:p>
          <a:p>
            <a:pPr lvl="1">
              <a:lnSpc>
                <a:spcPct val="90000"/>
              </a:lnSpc>
            </a:pPr>
            <a:r>
              <a:rPr lang="en-GB" sz="2400" dirty="0">
                <a:sym typeface="Symbol" pitchFamily="18" charset="2"/>
              </a:rPr>
              <a:t>some variables perfectly correlated, </a:t>
            </a:r>
            <a:r>
              <a:rPr lang="en-GB" sz="2400" i="1" dirty="0">
                <a:sym typeface="Symbol" pitchFamily="18" charset="2"/>
              </a:rPr>
              <a:t>r</a:t>
            </a:r>
            <a:r>
              <a:rPr lang="en-GB" sz="2400" dirty="0">
                <a:sym typeface="Symbol" pitchFamily="18" charset="2"/>
              </a:rPr>
              <a:t> = 1</a:t>
            </a:r>
            <a:r>
              <a:rPr lang="en-GB" sz="2400" dirty="0">
                <a:sym typeface="Symbol" pitchFamily="18" charset="2"/>
              </a:rPr>
              <a:t>.</a:t>
            </a:r>
            <a:endParaRPr lang="en-GB" sz="2400" dirty="0">
              <a:sym typeface="Symbol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2" grpId="0" autoUpdateAnimBg="0"/>
      <p:bldP spid="148483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Oval 2"/>
          <p:cNvSpPr>
            <a:spLocks noChangeArrowheads="1"/>
          </p:cNvSpPr>
          <p:nvPr/>
        </p:nvSpPr>
        <p:spPr bwMode="auto">
          <a:xfrm>
            <a:off x="2634857" y="2276475"/>
            <a:ext cx="3565525" cy="32940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>
                <a:solidFill>
                  <a:schemeClr val="accent2"/>
                </a:solidFill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>
                <a:solidFill>
                  <a:schemeClr val="accent2"/>
                </a:solidFill>
                <a:latin typeface="Trebuchet MS" pitchFamily="34" charset="0"/>
              </a:rPr>
              <a:t>Variable 1</a:t>
            </a:r>
          </a:p>
        </p:txBody>
      </p:sp>
      <p:sp>
        <p:nvSpPr>
          <p:cNvPr id="152579" name="Oval 3"/>
          <p:cNvSpPr>
            <a:spLocks noChangeArrowheads="1"/>
          </p:cNvSpPr>
          <p:nvPr/>
        </p:nvSpPr>
        <p:spPr bwMode="auto">
          <a:xfrm>
            <a:off x="1754591" y="1382712"/>
            <a:ext cx="3127375" cy="3448050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 dirty="0"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 dirty="0">
                <a:latin typeface="Trebuchet MS" pitchFamily="34" charset="0"/>
              </a:rPr>
              <a:t>Variable 2</a:t>
            </a:r>
            <a:endParaRPr lang="en-US" sz="3600" dirty="0">
              <a:solidFill>
                <a:schemeClr val="accent2"/>
              </a:solidFill>
              <a:latin typeface="Trebuchet MS" pitchFamily="34" charset="0"/>
            </a:endParaRPr>
          </a:p>
        </p:txBody>
      </p:sp>
      <p:sp>
        <p:nvSpPr>
          <p:cNvPr id="152580" name="Oval 4"/>
          <p:cNvSpPr>
            <a:spLocks noChangeArrowheads="1"/>
          </p:cNvSpPr>
          <p:nvPr/>
        </p:nvSpPr>
        <p:spPr bwMode="auto">
          <a:xfrm>
            <a:off x="2539606" y="646112"/>
            <a:ext cx="4632325" cy="3706813"/>
          </a:xfrm>
          <a:prstGeom prst="ellipse">
            <a:avLst/>
          </a:prstGeom>
          <a:solidFill>
            <a:srgbClr val="FF33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 dirty="0">
                <a:solidFill>
                  <a:schemeClr val="bg1"/>
                </a:solidFill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 dirty="0">
                <a:solidFill>
                  <a:schemeClr val="bg1"/>
                </a:solidFill>
                <a:latin typeface="Trebuchet MS" pitchFamily="34" charset="0"/>
              </a:rPr>
              <a:t>Variable 3</a:t>
            </a:r>
          </a:p>
        </p:txBody>
      </p:sp>
      <p:sp>
        <p:nvSpPr>
          <p:cNvPr id="152581" name="Oval 5"/>
          <p:cNvSpPr>
            <a:spLocks noChangeArrowheads="1"/>
          </p:cNvSpPr>
          <p:nvPr/>
        </p:nvSpPr>
        <p:spPr bwMode="auto">
          <a:xfrm>
            <a:off x="7256464" y="3895726"/>
            <a:ext cx="3030537" cy="2074863"/>
          </a:xfrm>
          <a:prstGeom prst="ellipse">
            <a:avLst/>
          </a:prstGeom>
          <a:solidFill>
            <a:schemeClr val="tx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3600">
                <a:solidFill>
                  <a:schemeClr val="bg1"/>
                </a:solidFill>
                <a:latin typeface="Trebuchet MS" pitchFamily="34" charset="0"/>
              </a:rPr>
              <a:t>Variance of</a:t>
            </a:r>
          </a:p>
          <a:p>
            <a:pPr algn="ctr" eaLnBrk="0" hangingPunct="0"/>
            <a:r>
              <a:rPr lang="en-US" sz="3600">
                <a:solidFill>
                  <a:schemeClr val="bg1"/>
                </a:solidFill>
                <a:latin typeface="Trebuchet MS" pitchFamily="34" charset="0"/>
              </a:rPr>
              <a:t>Variable 4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6490894" y="973138"/>
            <a:ext cx="20970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2000">
                <a:solidFill>
                  <a:schemeClr val="accent2"/>
                </a:solidFill>
                <a:latin typeface="Trebuchet MS" pitchFamily="34" charset="0"/>
              </a:rPr>
              <a:t>Communality = 1</a:t>
            </a:r>
          </a:p>
        </p:txBody>
      </p:sp>
      <p:sp>
        <p:nvSpPr>
          <p:cNvPr id="152583" name="Line 7"/>
          <p:cNvSpPr>
            <a:spLocks noChangeShapeType="1"/>
          </p:cNvSpPr>
          <p:nvPr/>
        </p:nvSpPr>
        <p:spPr bwMode="auto">
          <a:xfrm flipH="1">
            <a:off x="4620819" y="1311276"/>
            <a:ext cx="1946275" cy="1177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2584" name="Text Box 8"/>
          <p:cNvSpPr txBox="1">
            <a:spLocks noChangeArrowheads="1"/>
          </p:cNvSpPr>
          <p:nvPr/>
        </p:nvSpPr>
        <p:spPr bwMode="auto">
          <a:xfrm>
            <a:off x="8620125" y="2092326"/>
            <a:ext cx="20970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GB" sz="2000">
                <a:solidFill>
                  <a:schemeClr val="accent2"/>
                </a:solidFill>
                <a:latin typeface="Trebuchet MS" pitchFamily="34" charset="0"/>
              </a:rPr>
              <a:t>Communality</a:t>
            </a:r>
            <a:r>
              <a:rPr lang="en-GB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 = 0</a:t>
            </a:r>
          </a:p>
        </p:txBody>
      </p:sp>
      <p:sp>
        <p:nvSpPr>
          <p:cNvPr id="152585" name="Line 9"/>
          <p:cNvSpPr>
            <a:spLocks noChangeShapeType="1"/>
          </p:cNvSpPr>
          <p:nvPr/>
        </p:nvSpPr>
        <p:spPr bwMode="auto">
          <a:xfrm flipH="1">
            <a:off x="8818563" y="2460625"/>
            <a:ext cx="487362" cy="1530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2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8" grpId="0" animBg="1" autoUpdateAnimBg="0"/>
      <p:bldP spid="152579" grpId="0" animBg="1" autoUpdateAnimBg="0"/>
      <p:bldP spid="152580" grpId="0" animBg="1" autoUpdateAnimBg="0"/>
      <p:bldP spid="152581" grpId="0" animBg="1" autoUpdateAnimBg="0"/>
      <p:bldP spid="152582" grpId="0"/>
      <p:bldP spid="152583" grpId="0" animBg="1"/>
      <p:bldP spid="152584" grpId="0"/>
      <p:bldP spid="15258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416800" cy="990600"/>
          </a:xfrm>
        </p:spPr>
        <p:txBody>
          <a:bodyPr/>
          <a:lstStyle/>
          <a:p>
            <a:r>
              <a:rPr lang="en-GB" sz="4800"/>
              <a:t>Finding</a:t>
            </a:r>
            <a:r>
              <a:rPr lang="en-GB" sz="4800" b="1"/>
              <a:t> </a:t>
            </a:r>
            <a:r>
              <a:rPr lang="en-GB" sz="4800"/>
              <a:t>Factors</a:t>
            </a:r>
            <a:endParaRPr lang="en-GB"/>
          </a:p>
        </p:txBody>
      </p:sp>
      <p:sp>
        <p:nvSpPr>
          <p:cNvPr id="1536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62000" y="1514476"/>
            <a:ext cx="10947400" cy="4714875"/>
          </a:xfrm>
        </p:spPr>
        <p:txBody>
          <a:bodyPr/>
          <a:lstStyle/>
          <a:p>
            <a:r>
              <a:rPr lang="en-GB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We find factors by calculating the amount of common variance</a:t>
            </a:r>
          </a:p>
          <a:p>
            <a:pPr lvl="1"/>
            <a:r>
              <a:rPr lang="en-GB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Circularity</a:t>
            </a:r>
            <a:endParaRPr lang="en-GB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 autoUpdateAnimBg="0"/>
      <p:bldP spid="153603" grpId="0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1092180"/>
            <a:ext cx="7716520" cy="499618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0888" y="317500"/>
            <a:ext cx="7123112" cy="990600"/>
          </a:xfrm>
        </p:spPr>
        <p:txBody>
          <a:bodyPr/>
          <a:lstStyle/>
          <a:p>
            <a:r>
              <a:rPr lang="en-GB" sz="4800" dirty="0"/>
              <a:t>Factor Extraction</a:t>
            </a:r>
            <a:endParaRPr lang="en-GB" dirty="0"/>
          </a:p>
        </p:txBody>
      </p:sp>
      <p:sp>
        <p:nvSpPr>
          <p:cNvPr id="1648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50888" y="1643084"/>
            <a:ext cx="7143750" cy="4714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Kaiser’s Extraction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Kaiser (1960): retain factors with Eigen values &gt; 1.</a:t>
            </a:r>
          </a:p>
          <a:p>
            <a:pPr>
              <a:lnSpc>
                <a:spcPct val="90000"/>
              </a:lnSpc>
            </a:pPr>
            <a:r>
              <a:rPr lang="en-US" sz="2800" dirty="0" err="1"/>
              <a:t>Scree</a:t>
            </a:r>
            <a:r>
              <a:rPr lang="en-US" sz="2800" dirty="0"/>
              <a:t> Plot</a:t>
            </a:r>
          </a:p>
          <a:p>
            <a:pPr lvl="1">
              <a:lnSpc>
                <a:spcPct val="90000"/>
              </a:lnSpc>
            </a:pPr>
            <a:r>
              <a:rPr lang="en-US" sz="2400" dirty="0" err="1"/>
              <a:t>Cattell</a:t>
            </a:r>
            <a:r>
              <a:rPr lang="en-US" sz="2400" dirty="0"/>
              <a:t> (1966): use ‘point of inflexion’ of the </a:t>
            </a:r>
            <a:r>
              <a:rPr lang="en-US" sz="2400" dirty="0" err="1"/>
              <a:t>scree</a:t>
            </a:r>
            <a:r>
              <a:rPr lang="en-US" sz="2400" dirty="0"/>
              <a:t> plot.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Scree </a:t>
            </a:r>
            <a:r>
              <a:rPr lang="en-US" sz="2400" dirty="0"/>
              <a:t>plot is good if sample size is &gt; 200.</a:t>
            </a:r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6" grpId="0" autoUpdateAnimBg="0"/>
      <p:bldP spid="164867" grpId="0" build="p" bldLvl="2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990" y="965209"/>
            <a:ext cx="8195310" cy="498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700062" y="338138"/>
            <a:ext cx="7758138" cy="868346"/>
          </a:xfrm>
        </p:spPr>
        <p:txBody>
          <a:bodyPr/>
          <a:lstStyle/>
          <a:p>
            <a:r>
              <a:rPr lang="en-GB" dirty="0" err="1"/>
              <a:t>Scree</a:t>
            </a:r>
            <a:r>
              <a:rPr lang="en-GB" dirty="0"/>
              <a:t> Plots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1905000"/>
            <a:ext cx="7837424" cy="3513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Rotation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16864" y="1662102"/>
            <a:ext cx="10871200" cy="3887798"/>
          </a:xfrm>
        </p:spPr>
        <p:txBody>
          <a:bodyPr/>
          <a:lstStyle/>
          <a:p>
            <a:r>
              <a:rPr lang="en-GB" sz="2800" dirty="0"/>
              <a:t>To aid interpretation it is possible to maximise the loading of a variable on one factor while minimising its loading on all other factors</a:t>
            </a:r>
          </a:p>
          <a:p>
            <a:r>
              <a:rPr lang="en-GB" sz="2800" dirty="0"/>
              <a:t>This is known as Factor Rotation</a:t>
            </a:r>
          </a:p>
          <a:p>
            <a:r>
              <a:rPr lang="en-GB" sz="2800" dirty="0"/>
              <a:t>There are two types:</a:t>
            </a:r>
          </a:p>
          <a:p>
            <a:pPr lvl="1"/>
            <a:r>
              <a:rPr lang="en-GB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Orthogonal</a:t>
            </a:r>
            <a:r>
              <a:rPr lang="en-GB" sz="2400" dirty="0"/>
              <a:t> (factors are uncorrelated)</a:t>
            </a:r>
          </a:p>
          <a:p>
            <a:pPr lvl="1"/>
            <a:r>
              <a:rPr lang="en-GB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Oblique</a:t>
            </a:r>
            <a:r>
              <a:rPr lang="en-GB" sz="2400" dirty="0"/>
              <a:t> (factors </a:t>
            </a:r>
            <a:r>
              <a:rPr lang="en-GB" sz="2400" dirty="0" err="1"/>
              <a:t>intercorrelate</a:t>
            </a:r>
            <a:r>
              <a:rPr lang="en-GB" sz="2400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7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8" grpId="0" autoUpdateAnimBg="0"/>
      <p:bldP spid="157699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34" name="Rectangle 14"/>
          <p:cNvSpPr>
            <a:spLocks noChangeArrowheads="1"/>
          </p:cNvSpPr>
          <p:nvPr/>
        </p:nvSpPr>
        <p:spPr bwMode="auto">
          <a:xfrm>
            <a:off x="2782888" y="196850"/>
            <a:ext cx="36004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GB" sz="36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Orthogonal</a:t>
            </a:r>
          </a:p>
        </p:txBody>
      </p:sp>
      <p:sp>
        <p:nvSpPr>
          <p:cNvPr id="158735" name="Rectangle 15"/>
          <p:cNvSpPr>
            <a:spLocks noChangeArrowheads="1"/>
          </p:cNvSpPr>
          <p:nvPr/>
        </p:nvSpPr>
        <p:spPr bwMode="auto">
          <a:xfrm>
            <a:off x="6959600" y="196850"/>
            <a:ext cx="3708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GB" sz="36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Oblique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9826" y="1374776"/>
            <a:ext cx="7999413" cy="41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34" grpId="0" autoUpdateAnimBg="0"/>
      <p:bldP spid="158735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Before Rotation</a:t>
            </a:r>
            <a:endParaRPr lang="en-US"/>
          </a:p>
        </p:txBody>
      </p:sp>
      <p:pic>
        <p:nvPicPr>
          <p:cNvPr id="159753" name="Picture 9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618039" y="1737678"/>
            <a:ext cx="3014661" cy="4620281"/>
          </a:xfrm>
          <a:noFill/>
          <a:ln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25489" y="146051"/>
            <a:ext cx="7634287" cy="1438275"/>
          </a:xfrm>
        </p:spPr>
        <p:txBody>
          <a:bodyPr/>
          <a:lstStyle/>
          <a:p>
            <a:r>
              <a:rPr lang="en-GB" dirty="0"/>
              <a:t>When and Why?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25489" y="1693864"/>
            <a:ext cx="10323511" cy="4205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 test for clusters of variables or measures.</a:t>
            </a:r>
          </a:p>
          <a:p>
            <a:pPr>
              <a:lnSpc>
                <a:spcPct val="90000"/>
              </a:lnSpc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 see whether different measures are tapping aspects of a common dimension.</a:t>
            </a:r>
          </a:p>
          <a:p>
            <a:pPr lvl="1">
              <a:lnSpc>
                <a:spcPct val="90000"/>
              </a:lnSpc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E.g. Anal-Retentiveness, Number of friends, and social skills might be aspects of the common dimension of </a:t>
            </a: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‘friendliness’</a:t>
            </a:r>
            <a:endParaRPr lang="en-GB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 autoUpdateAnimBg="0"/>
      <p:bldP spid="138243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1" y="274638"/>
            <a:ext cx="7543800" cy="1249362"/>
          </a:xfrm>
        </p:spPr>
        <p:txBody>
          <a:bodyPr/>
          <a:lstStyle/>
          <a:p>
            <a:r>
              <a:rPr lang="en-GB" dirty="0"/>
              <a:t>Orthogonal </a:t>
            </a:r>
            <a:r>
              <a:rPr lang="en-GB" dirty="0" smtClean="0"/>
              <a:t>Rotation (</a:t>
            </a:r>
            <a:r>
              <a:rPr lang="en-GB" dirty="0" err="1" smtClean="0"/>
              <a:t>varimax</a:t>
            </a:r>
            <a:r>
              <a:rPr lang="en-GB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096" y="1600196"/>
            <a:ext cx="6780657" cy="4750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Oblique Rotation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796199"/>
            <a:ext cx="6553200" cy="4603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1" y="203200"/>
            <a:ext cx="7345363" cy="990600"/>
          </a:xfrm>
        </p:spPr>
        <p:txBody>
          <a:bodyPr/>
          <a:lstStyle/>
          <a:p>
            <a:r>
              <a:rPr lang="en-GB" sz="4800"/>
              <a:t>Reliability</a:t>
            </a:r>
            <a:endParaRPr lang="en-GB"/>
          </a:p>
        </p:txBody>
      </p:sp>
      <p:sp>
        <p:nvSpPr>
          <p:cNvPr id="1832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55651" y="1704976"/>
            <a:ext cx="11080749" cy="43926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400" dirty="0"/>
              <a:t>Cronbach’s </a:t>
            </a:r>
            <a:r>
              <a:rPr lang="en-GB" sz="2400" dirty="0"/>
              <a:t>Alpha</a:t>
            </a:r>
          </a:p>
          <a:p>
            <a:pPr lvl="1">
              <a:lnSpc>
                <a:spcPct val="90000"/>
              </a:lnSpc>
            </a:pPr>
            <a:r>
              <a:rPr lang="en-GB" sz="2000" dirty="0"/>
              <a:t>Splits the questionnaire into all possible halves, calculates the scores, correlates them and averages the correlation for all splits (well, sort of …).</a:t>
            </a:r>
          </a:p>
          <a:p>
            <a:pPr lvl="1">
              <a:lnSpc>
                <a:spcPct val="90000"/>
              </a:lnSpc>
            </a:pPr>
            <a:r>
              <a:rPr lang="en-GB" sz="2000" dirty="0"/>
              <a:t>Ranges from 0 (no reliability) to 1 (complete reliability)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8" grpId="0" autoUpdateAnimBg="0"/>
      <p:bldP spid="183299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/>
              <a:t>Cronbach’s Alpha</a:t>
            </a:r>
            <a:endParaRPr lang="en-GB"/>
          </a:p>
        </p:txBody>
      </p:sp>
      <p:graphicFrame>
        <p:nvGraphicFramePr>
          <p:cNvPr id="185347" name="Object 3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722915630"/>
              </p:ext>
            </p:extLst>
          </p:nvPr>
        </p:nvGraphicFramePr>
        <p:xfrm>
          <a:off x="2895600" y="1934369"/>
          <a:ext cx="624840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4" imgW="3288960" imgH="711000" progId="Equation.3">
                  <p:embed/>
                </p:oleObj>
              </mc:Choice>
              <mc:Fallback>
                <p:oleObj name="Equation" r:id="rId4" imgW="32889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934369"/>
                        <a:ext cx="6248400" cy="13509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Screen Shot 2013-04-04 at 10.07.4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482" y="4000500"/>
            <a:ext cx="4267835" cy="1561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87400" y="279400"/>
            <a:ext cx="7343775" cy="990600"/>
          </a:xfrm>
        </p:spPr>
        <p:txBody>
          <a:bodyPr/>
          <a:lstStyle/>
          <a:p>
            <a:r>
              <a:rPr lang="en-GB" sz="4000"/>
              <a:t>Interpreting Cronbach’s Alpha</a:t>
            </a:r>
            <a:endParaRPr lang="en-GB" sz="360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87400" y="1541464"/>
            <a:ext cx="9518650" cy="4264025"/>
          </a:xfrm>
          <a:noFill/>
        </p:spPr>
        <p:txBody>
          <a:bodyPr/>
          <a:lstStyle/>
          <a:p>
            <a:r>
              <a:rPr lang="en-GB" sz="2800" dirty="0"/>
              <a:t>Kline (1999)</a:t>
            </a:r>
          </a:p>
          <a:p>
            <a:pPr lvl="1"/>
            <a:r>
              <a:rPr lang="en-GB" sz="2400" dirty="0"/>
              <a:t>Reliable if </a:t>
            </a:r>
            <a:r>
              <a:rPr lang="el-GR" sz="2400" dirty="0"/>
              <a:t>α</a:t>
            </a:r>
            <a:r>
              <a:rPr lang="en-GB" sz="2400" dirty="0"/>
              <a:t> &gt; .7</a:t>
            </a:r>
          </a:p>
          <a:p>
            <a:r>
              <a:rPr lang="en-GB" sz="2800" dirty="0"/>
              <a:t>Remember </a:t>
            </a:r>
            <a:r>
              <a:rPr lang="en-GB" sz="2800" dirty="0"/>
              <a:t>to reverse score reverse phrased items!</a:t>
            </a:r>
          </a:p>
          <a:p>
            <a:pPr lvl="1"/>
            <a:r>
              <a:rPr lang="en-GB" sz="2400" dirty="0"/>
              <a:t>If not, </a:t>
            </a:r>
            <a:r>
              <a:rPr lang="el-GR" sz="2400" dirty="0"/>
              <a:t>α</a:t>
            </a:r>
            <a:r>
              <a:rPr lang="en-GB" sz="2400" dirty="0"/>
              <a:t> is reduced and can even be negative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7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7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7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7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autoUpdateAnimBg="0"/>
      <p:bldP spid="187395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/>
              <a:t>Reliability for Fear of Computers Subscale</a:t>
            </a:r>
            <a:endParaRPr lang="en-US" sz="4000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1524000" y="13202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527300"/>
            <a:ext cx="7600950" cy="251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9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/>
              <a:t>Reliability for Fear of Statistics Subscale</a:t>
            </a:r>
            <a:endParaRPr lang="en-US" sz="4000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524000" y="16346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1727188"/>
            <a:ext cx="7685024" cy="3322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/>
              <a:t>Reliability for Fear of Maths Subscale</a:t>
            </a:r>
            <a:endParaRPr lang="en-US" sz="4000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524000" y="16346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1524000" y="119645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247900"/>
            <a:ext cx="7776210" cy="2911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/>
              <a:t>Reliability for the Peer Evaluation Subscale</a:t>
            </a:r>
            <a:endParaRPr lang="en-US" sz="400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524000" y="116788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2260600"/>
            <a:ext cx="7719568" cy="2994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/>
              <a:t>R-Matrix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Factor Analysis </a:t>
            </a:r>
            <a:r>
              <a:rPr lang="en-US" dirty="0" smtClean="0"/>
              <a:t>we </a:t>
            </a:r>
            <a:r>
              <a:rPr lang="en-US" dirty="0"/>
              <a:t>look to reduce the R-matrix into smaller set of uncorrelated dimensions.</a:t>
            </a:r>
          </a:p>
          <a:p>
            <a:endParaRPr lang="en-US" dirty="0"/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2855913" y="4511675"/>
            <a:ext cx="72056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/>
              <a:buChar char="•"/>
            </a:pPr>
            <a:endParaRPr lang="en-GB" sz="3200" dirty="0">
              <a:solidFill>
                <a:srgbClr val="FF00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5" y="1640840"/>
            <a:ext cx="7040880" cy="27381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 autoUpdateAnimBg="0"/>
      <p:bldP spid="14029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50888" y="266700"/>
            <a:ext cx="7561262" cy="990600"/>
          </a:xfrm>
        </p:spPr>
        <p:txBody>
          <a:bodyPr/>
          <a:lstStyle/>
          <a:p>
            <a:r>
              <a:rPr lang="en-GB" sz="4800" dirty="0" smtClean="0"/>
              <a:t>Factors</a:t>
            </a:r>
            <a:endParaRPr lang="en-GB" dirty="0"/>
          </a:p>
        </p:txBody>
      </p:sp>
      <p:sp>
        <p:nvSpPr>
          <p:cNvPr id="1423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50888" y="1578779"/>
            <a:ext cx="11288712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Factor analysis attempts to achieve parsimony by explaining the maximum amount of </a:t>
            </a:r>
            <a:r>
              <a:rPr lang="en-GB" sz="2800" i="1" dirty="0"/>
              <a:t>common variance </a:t>
            </a:r>
            <a:r>
              <a:rPr lang="en-GB" sz="2800" dirty="0"/>
              <a:t>in a correlation matrix using the smallest number of explanatory constructs.</a:t>
            </a:r>
            <a:endParaRPr lang="en-GB" sz="2800" dirty="0"/>
          </a:p>
          <a:p>
            <a:pPr marL="914400" lvl="1" indent="-457200">
              <a:lnSpc>
                <a:spcPct val="90000"/>
              </a:lnSpc>
            </a:pPr>
            <a:r>
              <a:rPr lang="en-GB" dirty="0"/>
              <a:t>T</a:t>
            </a:r>
            <a:r>
              <a:rPr lang="en-GB" dirty="0" smtClean="0"/>
              <a:t>hese ‘explanatory constructs’ </a:t>
            </a:r>
            <a:r>
              <a:rPr lang="en-GB" dirty="0"/>
              <a:t>are </a:t>
            </a:r>
            <a:r>
              <a:rPr lang="en-GB" dirty="0" smtClean="0"/>
              <a:t>called </a:t>
            </a:r>
            <a:r>
              <a:rPr lang="en-GB" dirty="0" smtClean="0">
                <a:solidFill>
                  <a:schemeClr val="accent2"/>
                </a:solidFill>
              </a:rPr>
              <a:t>factors</a:t>
            </a:r>
            <a:r>
              <a:rPr lang="en-GB" dirty="0" smtClean="0">
                <a:solidFill>
                  <a:schemeClr val="accent2"/>
                </a:solidFill>
              </a:rPr>
              <a:t>.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autoUpdateAnimBg="0"/>
      <p:bldP spid="142339" grpId="0" build="p" autoUpdateAnimBg="0" advAuto="200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Representation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2786951" y="1885949"/>
            <a:ext cx="6931025" cy="4362063"/>
          </a:xfr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451" y="228600"/>
            <a:ext cx="7700963" cy="1144588"/>
          </a:xfrm>
        </p:spPr>
        <p:txBody>
          <a:bodyPr/>
          <a:lstStyle/>
          <a:p>
            <a:r>
              <a:rPr lang="en-GB" dirty="0"/>
              <a:t>Mathematical Representation</a:t>
            </a:r>
            <a:endParaRPr lang="en-GB" sz="4000" dirty="0"/>
          </a:p>
        </p:txBody>
      </p:sp>
      <p:graphicFrame>
        <p:nvGraphicFramePr>
          <p:cNvPr id="1454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633813"/>
              </p:ext>
            </p:extLst>
          </p:nvPr>
        </p:nvGraphicFramePr>
        <p:xfrm>
          <a:off x="2252663" y="1744663"/>
          <a:ext cx="87122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4" imgW="3581400" imgH="469900" progId="Equation.3">
                  <p:embed/>
                </p:oleObj>
              </mc:Choice>
              <mc:Fallback>
                <p:oleObj name="Equation" r:id="rId4" imgW="3581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663" y="1744663"/>
                        <a:ext cx="8712200" cy="11430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61645" dir="2700000" algn="ctr" rotWithShape="0">
                          <a:schemeClr val="tx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73653"/>
              </p:ext>
            </p:extLst>
          </p:nvPr>
        </p:nvGraphicFramePr>
        <p:xfrm>
          <a:off x="2913064" y="3278189"/>
          <a:ext cx="7462837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6" imgW="3365500" imgH="1155700" progId="Equation.3">
                  <p:embed/>
                </p:oleObj>
              </mc:Choice>
              <mc:Fallback>
                <p:oleObj name="Equation" r:id="rId6" imgW="3365500" imgH="1155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4" y="3278189"/>
                        <a:ext cx="7462837" cy="25622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61645" dir="2700000" algn="ctr" rotWithShape="0">
                          <a:schemeClr val="tx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Mathematical </a:t>
            </a:r>
            <a:r>
              <a:rPr lang="en-GB" dirty="0" smtClean="0"/>
              <a:t>Representation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factors in Factor Analysis are not represented in the same way as components.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9876"/>
              </p:ext>
            </p:extLst>
          </p:nvPr>
        </p:nvGraphicFramePr>
        <p:xfrm>
          <a:off x="4889500" y="3429000"/>
          <a:ext cx="327818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3" imgW="889000" imgH="203200" progId="Equation.3">
                  <p:embed/>
                </p:oleObj>
              </mc:Choice>
              <mc:Fallback>
                <p:oleObj name="Equation" r:id="rId3" imgW="889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9500" y="3429000"/>
                        <a:ext cx="3278188" cy="7493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13000" y="4521200"/>
            <a:ext cx="81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Variables = Variable Means + (Loadings × Common Factor) + Unique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7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419" y="255588"/>
            <a:ext cx="7705725" cy="990600"/>
          </a:xfrm>
        </p:spPr>
        <p:txBody>
          <a:bodyPr/>
          <a:lstStyle/>
          <a:p>
            <a:r>
              <a:rPr lang="en-GB" sz="4800"/>
              <a:t>Factor Loadings</a:t>
            </a:r>
            <a:endParaRPr lang="en-GB"/>
          </a:p>
        </p:txBody>
      </p:sp>
      <p:sp>
        <p:nvSpPr>
          <p:cNvPr id="1464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3419" y="1590675"/>
            <a:ext cx="7604125" cy="35814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Both factor analysis and PCA are linear models in which loadings are used as weights.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These loadings can be expressed as a matrix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This matrix is called the factor matrix or component matrix (if doing PCA).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The assumption of factor analysis </a:t>
            </a:r>
            <a:r>
              <a:rPr lang="en-GB" sz="2400" dirty="0"/>
              <a:t>is </a:t>
            </a:r>
            <a:r>
              <a:rPr lang="en-GB" sz="2400" dirty="0"/>
              <a:t>that these algebraic factors represent real-world dimensions.</a:t>
            </a:r>
          </a:p>
          <a:p>
            <a:pPr lvl="1"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endParaRPr lang="en-GB" sz="2400" dirty="0"/>
          </a:p>
          <a:p>
            <a:pPr lvl="1">
              <a:lnSpc>
                <a:spcPct val="90000"/>
              </a:lnSpc>
            </a:pPr>
            <a:endParaRPr lang="en-GB" sz="2400" dirty="0"/>
          </a:p>
          <a:p>
            <a:pPr marL="457200" lvl="1" indent="0">
              <a:lnSpc>
                <a:spcPct val="90000"/>
              </a:lnSpc>
              <a:buNone/>
            </a:pPr>
            <a:endParaRPr lang="en-GB" sz="2400" dirty="0"/>
          </a:p>
          <a:p>
            <a:pPr>
              <a:lnSpc>
                <a:spcPct val="90000"/>
              </a:lnSpc>
            </a:pPr>
            <a:endParaRPr lang="en-GB" dirty="0" smtClean="0"/>
          </a:p>
        </p:txBody>
      </p:sp>
      <p:graphicFrame>
        <p:nvGraphicFramePr>
          <p:cNvPr id="1464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255967"/>
              </p:ext>
            </p:extLst>
          </p:nvPr>
        </p:nvGraphicFramePr>
        <p:xfrm>
          <a:off x="3509964" y="4908550"/>
          <a:ext cx="1951037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4" imgW="1422400" imgH="1282700" progId="Equation.3">
                  <p:embed/>
                </p:oleObj>
              </mc:Choice>
              <mc:Fallback>
                <p:oleObj name="Equation" r:id="rId4" imgW="1422400" imgH="1282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4" y="4908550"/>
                        <a:ext cx="1951037" cy="17589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4" grpId="0" autoUpdateAnimBg="0"/>
      <p:bldP spid="146435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9" y="303213"/>
            <a:ext cx="2808287" cy="1143000"/>
          </a:xfrm>
        </p:spPr>
        <p:txBody>
          <a:bodyPr/>
          <a:lstStyle/>
          <a:p>
            <a:r>
              <a:rPr lang="en-GB" sz="4000"/>
              <a:t>The SAQ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625617"/>
            <a:ext cx="4138867" cy="491490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 autoUpdateAnimBg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hargers2">
  <a:themeElements>
    <a:clrScheme name="chargers">
      <a:dk1>
        <a:srgbClr val="000000"/>
      </a:dk1>
      <a:lt1>
        <a:srgbClr val="FFFFFF"/>
      </a:lt1>
      <a:dk2>
        <a:srgbClr val="082551"/>
      </a:dk2>
      <a:lt2>
        <a:srgbClr val="D4D4D6"/>
      </a:lt2>
      <a:accent1>
        <a:srgbClr val="F0AD00"/>
      </a:accent1>
      <a:accent2>
        <a:srgbClr val="69C0FF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rgers2" id="{6DBD1BB9-3822-1742-A51A-4595D71C9688}" vid="{2974C9F9-02AF-7A4D-8B70-272A2D4E3805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3791</TotalTime>
  <Words>517</Words>
  <Application>Microsoft Macintosh PowerPoint</Application>
  <PresentationFormat>Widescreen</PresentationFormat>
  <Paragraphs>112</Paragraphs>
  <Slides>28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Century Gothic</vt:lpstr>
      <vt:lpstr>Helvetica Neue Light</vt:lpstr>
      <vt:lpstr>ＭＳ Ｐゴシック</vt:lpstr>
      <vt:lpstr>Myriad Pro</vt:lpstr>
      <vt:lpstr>Symbol</vt:lpstr>
      <vt:lpstr>Times New Roman</vt:lpstr>
      <vt:lpstr>Trebuchet MS</vt:lpstr>
      <vt:lpstr>Verdana</vt:lpstr>
      <vt:lpstr>Wingdings</vt:lpstr>
      <vt:lpstr>Wingdings 2</vt:lpstr>
      <vt:lpstr>Arial</vt:lpstr>
      <vt:lpstr>DiscStat Lecture</vt:lpstr>
      <vt:lpstr>chargers2</vt:lpstr>
      <vt:lpstr>Equation</vt:lpstr>
      <vt:lpstr>Exploratory Factor Analysis</vt:lpstr>
      <vt:lpstr>When and Why?</vt:lpstr>
      <vt:lpstr>R-Matrix</vt:lpstr>
      <vt:lpstr>Factors</vt:lpstr>
      <vt:lpstr>Graphical Representation</vt:lpstr>
      <vt:lpstr>Mathematical Representation</vt:lpstr>
      <vt:lpstr>Mathematical Representation Continued</vt:lpstr>
      <vt:lpstr>Factor Loadings</vt:lpstr>
      <vt:lpstr>The SAQ</vt:lpstr>
      <vt:lpstr>Initial Considerations</vt:lpstr>
      <vt:lpstr>PowerPoint Presentation</vt:lpstr>
      <vt:lpstr>Finding Factors</vt:lpstr>
      <vt:lpstr>PowerPoint Presentation</vt:lpstr>
      <vt:lpstr>Factor Extraction</vt:lpstr>
      <vt:lpstr>PowerPoint Presentation</vt:lpstr>
      <vt:lpstr>Scree Plots</vt:lpstr>
      <vt:lpstr>Rotation</vt:lpstr>
      <vt:lpstr>PowerPoint Presentation</vt:lpstr>
      <vt:lpstr>Before Rotation</vt:lpstr>
      <vt:lpstr>Orthogonal Rotation (varimax)</vt:lpstr>
      <vt:lpstr>Oblique Rotation</vt:lpstr>
      <vt:lpstr>Reliability</vt:lpstr>
      <vt:lpstr>Cronbach’s Alpha</vt:lpstr>
      <vt:lpstr>Interpreting Cronbach’s Alpha</vt:lpstr>
      <vt:lpstr>Reliability for Fear of Computers Subscale</vt:lpstr>
      <vt:lpstr>Reliability for Fear of Statistics Subscale</vt:lpstr>
      <vt:lpstr>Reliability for Fear of Maths Subscale</vt:lpstr>
      <vt:lpstr>Reliability for the Peer Evaluation Subscale</vt:lpstr>
    </vt:vector>
  </TitlesOfParts>
  <Company>University of Sussex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Vann, Burrel</cp:lastModifiedBy>
  <cp:revision>125</cp:revision>
  <dcterms:created xsi:type="dcterms:W3CDTF">2010-10-05T07:56:41Z</dcterms:created>
  <dcterms:modified xsi:type="dcterms:W3CDTF">2017-12-07T01:18:52Z</dcterms:modified>
</cp:coreProperties>
</file>